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Economica" panose="02000506040000020004" pitchFamily="2" charset="77"/>
      <p:regular r:id="rId13"/>
      <p:bold r:id="rId14"/>
      <p:italic r:id="rId15"/>
      <p:boldItalic r:id="rId16"/>
    </p:embeddedFont>
    <p:embeddedFont>
      <p:font typeface="Open Sans" panose="020B06060305040202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8"/>
  </p:normalViewPr>
  <p:slideViewPr>
    <p:cSldViewPr snapToGrid="0">
      <p:cViewPr varScale="1">
        <p:scale>
          <a:sx n="156" d="100"/>
          <a:sy n="156" d="100"/>
        </p:scale>
        <p:origin x="36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gif>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9eeaf23892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9eeaf23892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9eeaf23892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9eeaf23892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9bc07508d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9bc07508d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9ef58bb277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9ef58bb27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29f270de465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29f270de465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9eeaf23892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9eeaf2389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9eeaf23892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9eeaf2389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9f196d27dc_1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9f196d27dc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9eeaf23892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9eeaf23892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a:lvl1pPr>
            <a:lvl2pPr lvl="1" algn="ctr" rtl="0">
              <a:spcBef>
                <a:spcPts val="0"/>
              </a:spcBef>
              <a:spcAft>
                <a:spcPts val="0"/>
              </a:spcAft>
              <a:buSzPts val="4200"/>
              <a:buNone/>
              <a:defRPr/>
            </a:lvl2pPr>
            <a:lvl3pPr lvl="2" algn="ctr" rtl="0">
              <a:spcBef>
                <a:spcPts val="0"/>
              </a:spcBef>
              <a:spcAft>
                <a:spcPts val="0"/>
              </a:spcAft>
              <a:buSzPts val="4200"/>
              <a:buNone/>
              <a:defRPr/>
            </a:lvl3pPr>
            <a:lvl4pPr lvl="3" algn="ctr" rtl="0">
              <a:spcBef>
                <a:spcPts val="0"/>
              </a:spcBef>
              <a:spcAft>
                <a:spcPts val="0"/>
              </a:spcAft>
              <a:buSzPts val="4200"/>
              <a:buNone/>
              <a:defRPr/>
            </a:lvl4pPr>
            <a:lvl5pPr lvl="4" algn="ctr" rtl="0">
              <a:spcBef>
                <a:spcPts val="0"/>
              </a:spcBef>
              <a:spcAft>
                <a:spcPts val="0"/>
              </a:spcAft>
              <a:buSzPts val="4200"/>
              <a:buNone/>
              <a:defRPr/>
            </a:lvl5pPr>
            <a:lvl6pPr lvl="5" algn="ctr" rtl="0">
              <a:spcBef>
                <a:spcPts val="0"/>
              </a:spcBef>
              <a:spcAft>
                <a:spcPts val="0"/>
              </a:spcAft>
              <a:buSzPts val="4200"/>
              <a:buNone/>
              <a:defRPr/>
            </a:lvl6pPr>
            <a:lvl7pPr lvl="6" algn="ctr" rtl="0">
              <a:spcBef>
                <a:spcPts val="0"/>
              </a:spcBef>
              <a:spcAft>
                <a:spcPts val="0"/>
              </a:spcAft>
              <a:buSzPts val="4200"/>
              <a:buNone/>
              <a:defRPr/>
            </a:lvl7pPr>
            <a:lvl8pPr lvl="7" algn="ctr" rtl="0">
              <a:spcBef>
                <a:spcPts val="0"/>
              </a:spcBef>
              <a:spcAft>
                <a:spcPts val="0"/>
              </a:spcAft>
              <a:buSzPts val="4200"/>
              <a:buNone/>
              <a:defRPr/>
            </a:lvl8pPr>
            <a:lvl9pPr lvl="8" algn="ctr" rtl="0">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rtl="0">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rtl="0">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rtl="0">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rtl="0">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rtl="0">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rtl="0">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rtl="0">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rtl="0">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lt2"/>
              </a:buClr>
              <a:buSzPts val="16000"/>
              <a:buNone/>
              <a:defRPr sz="16000">
                <a:solidFill>
                  <a:schemeClr val="lt2"/>
                </a:solidFill>
              </a:defRPr>
            </a:lvl1pPr>
            <a:lvl2pPr lvl="1" algn="ctr" rtl="0">
              <a:spcBef>
                <a:spcPts val="0"/>
              </a:spcBef>
              <a:spcAft>
                <a:spcPts val="0"/>
              </a:spcAft>
              <a:buClr>
                <a:schemeClr val="lt2"/>
              </a:buClr>
              <a:buSzPts val="16000"/>
              <a:buNone/>
              <a:defRPr sz="16000">
                <a:solidFill>
                  <a:schemeClr val="lt2"/>
                </a:solidFill>
              </a:defRPr>
            </a:lvl2pPr>
            <a:lvl3pPr lvl="2" algn="ctr" rtl="0">
              <a:spcBef>
                <a:spcPts val="0"/>
              </a:spcBef>
              <a:spcAft>
                <a:spcPts val="0"/>
              </a:spcAft>
              <a:buClr>
                <a:schemeClr val="lt2"/>
              </a:buClr>
              <a:buSzPts val="16000"/>
              <a:buNone/>
              <a:defRPr sz="16000">
                <a:solidFill>
                  <a:schemeClr val="lt2"/>
                </a:solidFill>
              </a:defRPr>
            </a:lvl3pPr>
            <a:lvl4pPr lvl="3" algn="ctr" rtl="0">
              <a:spcBef>
                <a:spcPts val="0"/>
              </a:spcBef>
              <a:spcAft>
                <a:spcPts val="0"/>
              </a:spcAft>
              <a:buClr>
                <a:schemeClr val="lt2"/>
              </a:buClr>
              <a:buSzPts val="16000"/>
              <a:buNone/>
              <a:defRPr sz="16000">
                <a:solidFill>
                  <a:schemeClr val="lt2"/>
                </a:solidFill>
              </a:defRPr>
            </a:lvl4pPr>
            <a:lvl5pPr lvl="4" algn="ctr" rtl="0">
              <a:spcBef>
                <a:spcPts val="0"/>
              </a:spcBef>
              <a:spcAft>
                <a:spcPts val="0"/>
              </a:spcAft>
              <a:buClr>
                <a:schemeClr val="lt2"/>
              </a:buClr>
              <a:buSzPts val="16000"/>
              <a:buNone/>
              <a:defRPr sz="16000">
                <a:solidFill>
                  <a:schemeClr val="lt2"/>
                </a:solidFill>
              </a:defRPr>
            </a:lvl5pPr>
            <a:lvl6pPr lvl="5" algn="ctr" rtl="0">
              <a:spcBef>
                <a:spcPts val="0"/>
              </a:spcBef>
              <a:spcAft>
                <a:spcPts val="0"/>
              </a:spcAft>
              <a:buClr>
                <a:schemeClr val="lt2"/>
              </a:buClr>
              <a:buSzPts val="16000"/>
              <a:buNone/>
              <a:defRPr sz="16000">
                <a:solidFill>
                  <a:schemeClr val="lt2"/>
                </a:solidFill>
              </a:defRPr>
            </a:lvl6pPr>
            <a:lvl7pPr lvl="6" algn="ctr" rtl="0">
              <a:spcBef>
                <a:spcPts val="0"/>
              </a:spcBef>
              <a:spcAft>
                <a:spcPts val="0"/>
              </a:spcAft>
              <a:buClr>
                <a:schemeClr val="lt2"/>
              </a:buClr>
              <a:buSzPts val="16000"/>
              <a:buNone/>
              <a:defRPr sz="16000">
                <a:solidFill>
                  <a:schemeClr val="lt2"/>
                </a:solidFill>
              </a:defRPr>
            </a:lvl7pPr>
            <a:lvl8pPr lvl="7" algn="ctr" rtl="0">
              <a:spcBef>
                <a:spcPts val="0"/>
              </a:spcBef>
              <a:spcAft>
                <a:spcPts val="0"/>
              </a:spcAft>
              <a:buClr>
                <a:schemeClr val="lt2"/>
              </a:buClr>
              <a:buSzPts val="16000"/>
              <a:buNone/>
              <a:defRPr sz="16000">
                <a:solidFill>
                  <a:schemeClr val="lt2"/>
                </a:solidFill>
              </a:defRPr>
            </a:lvl8pPr>
            <a:lvl9pPr lvl="8" algn="ctr" rtl="0">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4200"/>
              <a:buNone/>
              <a:defRPr/>
            </a:lvl1pPr>
            <a:lvl2pPr lvl="1" algn="ctr" rtl="0">
              <a:spcBef>
                <a:spcPts val="0"/>
              </a:spcBef>
              <a:spcAft>
                <a:spcPts val="0"/>
              </a:spcAft>
              <a:buSzPts val="4200"/>
              <a:buNone/>
              <a:defRPr/>
            </a:lvl2pPr>
            <a:lvl3pPr lvl="2" algn="ctr" rtl="0">
              <a:spcBef>
                <a:spcPts val="0"/>
              </a:spcBef>
              <a:spcAft>
                <a:spcPts val="0"/>
              </a:spcAft>
              <a:buSzPts val="4200"/>
              <a:buNone/>
              <a:defRPr/>
            </a:lvl3pPr>
            <a:lvl4pPr lvl="3" algn="ctr" rtl="0">
              <a:spcBef>
                <a:spcPts val="0"/>
              </a:spcBef>
              <a:spcAft>
                <a:spcPts val="0"/>
              </a:spcAft>
              <a:buSzPts val="4200"/>
              <a:buNone/>
              <a:defRPr/>
            </a:lvl4pPr>
            <a:lvl5pPr lvl="4" algn="ctr" rtl="0">
              <a:spcBef>
                <a:spcPts val="0"/>
              </a:spcBef>
              <a:spcAft>
                <a:spcPts val="0"/>
              </a:spcAft>
              <a:buSzPts val="4200"/>
              <a:buNone/>
              <a:defRPr/>
            </a:lvl5pPr>
            <a:lvl6pPr lvl="5" algn="ctr" rtl="0">
              <a:spcBef>
                <a:spcPts val="0"/>
              </a:spcBef>
              <a:spcAft>
                <a:spcPts val="0"/>
              </a:spcAft>
              <a:buSzPts val="4200"/>
              <a:buNone/>
              <a:defRPr/>
            </a:lvl6pPr>
            <a:lvl7pPr lvl="6" algn="ctr" rtl="0">
              <a:spcBef>
                <a:spcPts val="0"/>
              </a:spcBef>
              <a:spcAft>
                <a:spcPts val="0"/>
              </a:spcAft>
              <a:buSzPts val="4200"/>
              <a:buNone/>
              <a:defRPr/>
            </a:lvl7pPr>
            <a:lvl8pPr lvl="7" algn="ctr" rtl="0">
              <a:spcBef>
                <a:spcPts val="0"/>
              </a:spcBef>
              <a:spcAft>
                <a:spcPts val="0"/>
              </a:spcAft>
              <a:buSzPts val="4200"/>
              <a:buNone/>
              <a:defRPr/>
            </a:lvl8pPr>
            <a:lvl9pPr lvl="8" algn="ctr" rtl="0">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chemeClr val="lt2"/>
              </a:buClr>
              <a:buSzPts val="4200"/>
              <a:buNone/>
              <a:defRPr>
                <a:solidFill>
                  <a:schemeClr val="lt2"/>
                </a:solidFill>
              </a:defRPr>
            </a:lvl1pPr>
            <a:lvl2pPr lvl="1" algn="ctr" rtl="0">
              <a:spcBef>
                <a:spcPts val="0"/>
              </a:spcBef>
              <a:spcAft>
                <a:spcPts val="0"/>
              </a:spcAft>
              <a:buClr>
                <a:schemeClr val="lt2"/>
              </a:buClr>
              <a:buSzPts val="4200"/>
              <a:buNone/>
              <a:defRPr>
                <a:solidFill>
                  <a:schemeClr val="lt2"/>
                </a:solidFill>
              </a:defRPr>
            </a:lvl2pPr>
            <a:lvl3pPr lvl="2" algn="ctr" rtl="0">
              <a:spcBef>
                <a:spcPts val="0"/>
              </a:spcBef>
              <a:spcAft>
                <a:spcPts val="0"/>
              </a:spcAft>
              <a:buClr>
                <a:schemeClr val="lt2"/>
              </a:buClr>
              <a:buSzPts val="4200"/>
              <a:buNone/>
              <a:defRPr>
                <a:solidFill>
                  <a:schemeClr val="lt2"/>
                </a:solidFill>
              </a:defRPr>
            </a:lvl3pPr>
            <a:lvl4pPr lvl="3" algn="ctr" rtl="0">
              <a:spcBef>
                <a:spcPts val="0"/>
              </a:spcBef>
              <a:spcAft>
                <a:spcPts val="0"/>
              </a:spcAft>
              <a:buClr>
                <a:schemeClr val="lt2"/>
              </a:buClr>
              <a:buSzPts val="4200"/>
              <a:buNone/>
              <a:defRPr>
                <a:solidFill>
                  <a:schemeClr val="lt2"/>
                </a:solidFill>
              </a:defRPr>
            </a:lvl4pPr>
            <a:lvl5pPr lvl="4" algn="ctr" rtl="0">
              <a:spcBef>
                <a:spcPts val="0"/>
              </a:spcBef>
              <a:spcAft>
                <a:spcPts val="0"/>
              </a:spcAft>
              <a:buClr>
                <a:schemeClr val="lt2"/>
              </a:buClr>
              <a:buSzPts val="4200"/>
              <a:buNone/>
              <a:defRPr>
                <a:solidFill>
                  <a:schemeClr val="lt2"/>
                </a:solidFill>
              </a:defRPr>
            </a:lvl5pPr>
            <a:lvl6pPr lvl="5" algn="ctr" rtl="0">
              <a:spcBef>
                <a:spcPts val="0"/>
              </a:spcBef>
              <a:spcAft>
                <a:spcPts val="0"/>
              </a:spcAft>
              <a:buClr>
                <a:schemeClr val="lt2"/>
              </a:buClr>
              <a:buSzPts val="4200"/>
              <a:buNone/>
              <a:defRPr>
                <a:solidFill>
                  <a:schemeClr val="lt2"/>
                </a:solidFill>
              </a:defRPr>
            </a:lvl6pPr>
            <a:lvl7pPr lvl="6" algn="ctr" rtl="0">
              <a:spcBef>
                <a:spcPts val="0"/>
              </a:spcBef>
              <a:spcAft>
                <a:spcPts val="0"/>
              </a:spcAft>
              <a:buClr>
                <a:schemeClr val="lt2"/>
              </a:buClr>
              <a:buSzPts val="4200"/>
              <a:buNone/>
              <a:defRPr>
                <a:solidFill>
                  <a:schemeClr val="lt2"/>
                </a:solidFill>
              </a:defRPr>
            </a:lvl7pPr>
            <a:lvl8pPr lvl="7" algn="ctr" rtl="0">
              <a:spcBef>
                <a:spcPts val="0"/>
              </a:spcBef>
              <a:spcAft>
                <a:spcPts val="0"/>
              </a:spcAft>
              <a:buClr>
                <a:schemeClr val="lt2"/>
              </a:buClr>
              <a:buSzPts val="4200"/>
              <a:buNone/>
              <a:defRPr>
                <a:solidFill>
                  <a:schemeClr val="lt2"/>
                </a:solidFill>
              </a:defRPr>
            </a:lvl8pPr>
            <a:lvl9pPr lvl="8" algn="ctr" rtl="0">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rtl="0">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rtl="0">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rtl="0">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rtl="0">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rtl="0">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rtl="0">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rtl="0">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rtl="0">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0"/>
              </a:spcBef>
              <a:spcAft>
                <a:spcPts val="0"/>
              </a:spcAft>
              <a:buClr>
                <a:schemeClr val="lt1"/>
              </a:buClr>
              <a:buSzPts val="1400"/>
              <a:buChar char="○"/>
              <a:defRPr>
                <a:solidFill>
                  <a:schemeClr val="lt1"/>
                </a:solidFill>
              </a:defRPr>
            </a:lvl2pPr>
            <a:lvl3pPr marL="1371600" lvl="2" indent="-317500" rtl="0">
              <a:spcBef>
                <a:spcPts val="0"/>
              </a:spcBef>
              <a:spcAft>
                <a:spcPts val="0"/>
              </a:spcAft>
              <a:buClr>
                <a:schemeClr val="lt1"/>
              </a:buClr>
              <a:buSzPts val="1400"/>
              <a:buChar char="■"/>
              <a:defRPr>
                <a:solidFill>
                  <a:schemeClr val="lt1"/>
                </a:solidFill>
              </a:defRPr>
            </a:lvl3pPr>
            <a:lvl4pPr marL="1828800" lvl="3" indent="-317500" rtl="0">
              <a:spcBef>
                <a:spcPts val="0"/>
              </a:spcBef>
              <a:spcAft>
                <a:spcPts val="0"/>
              </a:spcAft>
              <a:buClr>
                <a:schemeClr val="lt1"/>
              </a:buClr>
              <a:buSzPts val="1400"/>
              <a:buChar char="●"/>
              <a:defRPr>
                <a:solidFill>
                  <a:schemeClr val="lt1"/>
                </a:solidFill>
              </a:defRPr>
            </a:lvl4pPr>
            <a:lvl5pPr marL="2286000" lvl="4" indent="-317500" rtl="0">
              <a:spcBef>
                <a:spcPts val="0"/>
              </a:spcBef>
              <a:spcAft>
                <a:spcPts val="0"/>
              </a:spcAft>
              <a:buClr>
                <a:schemeClr val="lt1"/>
              </a:buClr>
              <a:buSzPts val="1400"/>
              <a:buChar char="○"/>
              <a:defRPr>
                <a:solidFill>
                  <a:schemeClr val="lt1"/>
                </a:solidFill>
              </a:defRPr>
            </a:lvl5pPr>
            <a:lvl6pPr marL="2743200" lvl="5" indent="-317500" rtl="0">
              <a:spcBef>
                <a:spcPts val="0"/>
              </a:spcBef>
              <a:spcAft>
                <a:spcPts val="0"/>
              </a:spcAft>
              <a:buClr>
                <a:schemeClr val="lt1"/>
              </a:buClr>
              <a:buSzPts val="1400"/>
              <a:buChar char="■"/>
              <a:defRPr>
                <a:solidFill>
                  <a:schemeClr val="lt1"/>
                </a:solidFill>
              </a:defRPr>
            </a:lvl6pPr>
            <a:lvl7pPr marL="3200400" lvl="6" indent="-317500" rtl="0">
              <a:spcBef>
                <a:spcPts val="0"/>
              </a:spcBef>
              <a:spcAft>
                <a:spcPts val="0"/>
              </a:spcAft>
              <a:buClr>
                <a:schemeClr val="lt1"/>
              </a:buClr>
              <a:buSzPts val="1400"/>
              <a:buChar char="●"/>
              <a:defRPr>
                <a:solidFill>
                  <a:schemeClr val="lt1"/>
                </a:solidFill>
              </a:defRPr>
            </a:lvl7pPr>
            <a:lvl8pPr marL="3657600" lvl="7" indent="-317500" rtl="0">
              <a:spcBef>
                <a:spcPts val="0"/>
              </a:spcBef>
              <a:spcAft>
                <a:spcPts val="0"/>
              </a:spcAft>
              <a:buClr>
                <a:schemeClr val="lt1"/>
              </a:buClr>
              <a:buSzPts val="1400"/>
              <a:buChar char="○"/>
              <a:defRPr>
                <a:solidFill>
                  <a:schemeClr val="lt1"/>
                </a:solidFill>
              </a:defRPr>
            </a:lvl8pPr>
            <a:lvl9pPr marL="4114800" lvl="8" indent="-317500" rtl="0">
              <a:spcBef>
                <a:spcPts val="0"/>
              </a:spcBef>
              <a:spcAft>
                <a:spcPts val="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rmAutofit/>
          </a:bodyPr>
          <a:lstStyle>
            <a:lvl1pPr lvl="0"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1"/>
                </a:solidFill>
                <a:latin typeface="Economica"/>
                <a:ea typeface="Economica"/>
                <a:cs typeface="Economica"/>
                <a:sym typeface="Economica"/>
              </a:defRPr>
            </a:lvl1pPr>
            <a:lvl2pPr lvl="1" algn="r" rtl="0">
              <a:buNone/>
              <a:defRPr sz="1000">
                <a:solidFill>
                  <a:schemeClr val="dk1"/>
                </a:solidFill>
                <a:latin typeface="Economica"/>
                <a:ea typeface="Economica"/>
                <a:cs typeface="Economica"/>
                <a:sym typeface="Economica"/>
              </a:defRPr>
            </a:lvl2pPr>
            <a:lvl3pPr lvl="2" algn="r" rtl="0">
              <a:buNone/>
              <a:defRPr sz="1000">
                <a:solidFill>
                  <a:schemeClr val="dk1"/>
                </a:solidFill>
                <a:latin typeface="Economica"/>
                <a:ea typeface="Economica"/>
                <a:cs typeface="Economica"/>
                <a:sym typeface="Economica"/>
              </a:defRPr>
            </a:lvl3pPr>
            <a:lvl4pPr lvl="3" algn="r" rtl="0">
              <a:buNone/>
              <a:defRPr sz="1000">
                <a:solidFill>
                  <a:schemeClr val="dk1"/>
                </a:solidFill>
                <a:latin typeface="Economica"/>
                <a:ea typeface="Economica"/>
                <a:cs typeface="Economica"/>
                <a:sym typeface="Economica"/>
              </a:defRPr>
            </a:lvl4pPr>
            <a:lvl5pPr lvl="4" algn="r" rtl="0">
              <a:buNone/>
              <a:defRPr sz="1000">
                <a:solidFill>
                  <a:schemeClr val="dk1"/>
                </a:solidFill>
                <a:latin typeface="Economica"/>
                <a:ea typeface="Economica"/>
                <a:cs typeface="Economica"/>
                <a:sym typeface="Economica"/>
              </a:defRPr>
            </a:lvl5pPr>
            <a:lvl6pPr lvl="5" algn="r" rtl="0">
              <a:buNone/>
              <a:defRPr sz="1000">
                <a:solidFill>
                  <a:schemeClr val="dk1"/>
                </a:solidFill>
                <a:latin typeface="Economica"/>
                <a:ea typeface="Economica"/>
                <a:cs typeface="Economica"/>
                <a:sym typeface="Economica"/>
              </a:defRPr>
            </a:lvl6pPr>
            <a:lvl7pPr lvl="6" algn="r" rtl="0">
              <a:buNone/>
              <a:defRPr sz="1000">
                <a:solidFill>
                  <a:schemeClr val="dk1"/>
                </a:solidFill>
                <a:latin typeface="Economica"/>
                <a:ea typeface="Economica"/>
                <a:cs typeface="Economica"/>
                <a:sym typeface="Economica"/>
              </a:defRPr>
            </a:lvl7pPr>
            <a:lvl8pPr lvl="7" algn="r" rtl="0">
              <a:buNone/>
              <a:defRPr sz="1000">
                <a:solidFill>
                  <a:schemeClr val="dk1"/>
                </a:solidFill>
                <a:latin typeface="Economica"/>
                <a:ea typeface="Economica"/>
                <a:cs typeface="Economica"/>
                <a:sym typeface="Economica"/>
              </a:defRPr>
            </a:lvl8pPr>
            <a:lvl9pPr lvl="8" algn="r" rtl="0">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
        <p:cNvGrpSpPr/>
        <p:nvPr/>
      </p:nvGrpSpPr>
      <p:grpSpPr>
        <a:xfrm>
          <a:off x="0" y="0"/>
          <a:ext cx="0" cy="0"/>
          <a:chOff x="0" y="0"/>
          <a:chExt cx="0" cy="0"/>
        </a:xfrm>
      </p:grpSpPr>
      <p:sp>
        <p:nvSpPr>
          <p:cNvPr id="62" name="Google Shape;62;p13"/>
          <p:cNvSpPr/>
          <p:nvPr/>
        </p:nvSpPr>
        <p:spPr>
          <a:xfrm>
            <a:off x="38000" y="25325"/>
            <a:ext cx="9105900" cy="5118300"/>
          </a:xfrm>
          <a:prstGeom prst="rect">
            <a:avLst/>
          </a:prstGeom>
          <a:solidFill>
            <a:srgbClr val="000000">
              <a:alpha val="50000"/>
            </a:srgbClr>
          </a:solidFill>
          <a:ln w="9525" cap="flat" cmpd="sng">
            <a:solidFill>
              <a:schemeClr val="dk2"/>
            </a:solidFill>
            <a:prstDash val="solid"/>
            <a:round/>
            <a:headEnd type="none" w="sm" len="sm"/>
            <a:tailEnd type="none" w="sm" len="sm"/>
          </a:ln>
          <a:effectLst>
            <a:reflection stA="2000"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3" name="Google Shape;63;p13"/>
          <p:cNvSpPr txBox="1">
            <a:spLocks noGrp="1"/>
          </p:cNvSpPr>
          <p:nvPr>
            <p:ph type="subTitle" idx="1"/>
          </p:nvPr>
        </p:nvSpPr>
        <p:spPr>
          <a:xfrm>
            <a:off x="2796600" y="3268975"/>
            <a:ext cx="3559500" cy="7014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0"/>
              </a:spcAft>
              <a:buNone/>
            </a:pPr>
            <a:r>
              <a:rPr lang="en" sz="2000" b="1">
                <a:solidFill>
                  <a:schemeClr val="lt1"/>
                </a:solidFill>
              </a:rPr>
              <a:t>(Pre-Pandemic, Pandemic &amp; Post Pandemic)</a:t>
            </a:r>
            <a:endParaRPr sz="2000" b="1">
              <a:solidFill>
                <a:schemeClr val="lt1"/>
              </a:solidFill>
            </a:endParaRPr>
          </a:p>
        </p:txBody>
      </p:sp>
      <p:sp>
        <p:nvSpPr>
          <p:cNvPr id="64" name="Google Shape;64;p13"/>
          <p:cNvSpPr txBox="1">
            <a:spLocks noGrp="1"/>
          </p:cNvSpPr>
          <p:nvPr>
            <p:ph type="ctrTitle"/>
          </p:nvPr>
        </p:nvSpPr>
        <p:spPr>
          <a:xfrm>
            <a:off x="2796650" y="1413050"/>
            <a:ext cx="3559500" cy="19272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a:solidFill>
                  <a:schemeClr val="lt1"/>
                </a:solidFill>
              </a:rPr>
              <a:t>A Comprehensive Study of San Francisco Airport’s passenger flow </a:t>
            </a:r>
            <a:endParaRPr b="1">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311700" y="9765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Conclusion</a:t>
            </a:r>
            <a:endParaRPr/>
          </a:p>
        </p:txBody>
      </p:sp>
      <p:sp>
        <p:nvSpPr>
          <p:cNvPr id="116" name="Google Shape;116;p22"/>
          <p:cNvSpPr txBox="1"/>
          <p:nvPr/>
        </p:nvSpPr>
        <p:spPr>
          <a:xfrm>
            <a:off x="311700" y="803050"/>
            <a:ext cx="8736000" cy="31686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en" sz="1700">
                <a:solidFill>
                  <a:schemeClr val="dk1"/>
                </a:solidFill>
                <a:latin typeface="Economica"/>
                <a:ea typeface="Economica"/>
                <a:cs typeface="Economica"/>
                <a:sym typeface="Economica"/>
              </a:rPr>
              <a:t>Pandemic's Influence: Uncovered the significant impact of the COVID-19 pandemic on passenger flow at San Francisco International Airport (SFO) and Los Angeles Airport (LAX) , offering valuable insights into the challenges faced during this period</a:t>
            </a:r>
            <a:endParaRPr sz="1700">
              <a:solidFill>
                <a:schemeClr val="dk1"/>
              </a:solidFill>
              <a:latin typeface="Economica"/>
              <a:ea typeface="Economica"/>
              <a:cs typeface="Economica"/>
              <a:sym typeface="Economica"/>
            </a:endParaRPr>
          </a:p>
          <a:p>
            <a:pPr marL="0" lvl="0" indent="0" algn="just" rtl="0">
              <a:lnSpc>
                <a:spcPct val="115000"/>
              </a:lnSpc>
              <a:spcBef>
                <a:spcPts val="1200"/>
              </a:spcBef>
              <a:spcAft>
                <a:spcPts val="0"/>
              </a:spcAft>
              <a:buNone/>
            </a:pPr>
            <a:r>
              <a:rPr lang="en" sz="1700">
                <a:solidFill>
                  <a:schemeClr val="dk1"/>
                </a:solidFill>
                <a:latin typeface="Economica"/>
                <a:ea typeface="Economica"/>
                <a:cs typeface="Economica"/>
                <a:sym typeface="Economica"/>
              </a:rPr>
              <a:t>Implications:</a:t>
            </a:r>
            <a:endParaRPr sz="1700">
              <a:solidFill>
                <a:schemeClr val="dk1"/>
              </a:solidFill>
              <a:latin typeface="Economica"/>
              <a:ea typeface="Economica"/>
              <a:cs typeface="Economica"/>
              <a:sym typeface="Economica"/>
            </a:endParaRPr>
          </a:p>
          <a:p>
            <a:pPr marL="0" lvl="0" indent="0" algn="just" rtl="0">
              <a:lnSpc>
                <a:spcPct val="115000"/>
              </a:lnSpc>
              <a:spcBef>
                <a:spcPts val="1200"/>
              </a:spcBef>
              <a:spcAft>
                <a:spcPts val="0"/>
              </a:spcAft>
              <a:buNone/>
            </a:pPr>
            <a:r>
              <a:rPr lang="en" sz="1700">
                <a:solidFill>
                  <a:schemeClr val="dk1"/>
                </a:solidFill>
                <a:latin typeface="Economica"/>
                <a:ea typeface="Economica"/>
                <a:cs typeface="Economica"/>
                <a:sym typeface="Economica"/>
              </a:rPr>
              <a:t>Strategic Response: Highlighted the implications for airport management, airlines, and policymakers, emphasizing the necessity for strategic planning to navigate uncertainties effectively</a:t>
            </a:r>
            <a:endParaRPr sz="1700">
              <a:solidFill>
                <a:schemeClr val="dk1"/>
              </a:solidFill>
              <a:latin typeface="Economica"/>
              <a:ea typeface="Economica"/>
              <a:cs typeface="Economica"/>
              <a:sym typeface="Economica"/>
            </a:endParaRPr>
          </a:p>
          <a:p>
            <a:pPr marL="0" lvl="0" indent="0" algn="just" rtl="0">
              <a:lnSpc>
                <a:spcPct val="115000"/>
              </a:lnSpc>
              <a:spcBef>
                <a:spcPts val="1200"/>
              </a:spcBef>
              <a:spcAft>
                <a:spcPts val="0"/>
              </a:spcAft>
              <a:buNone/>
            </a:pPr>
            <a:r>
              <a:rPr lang="en" sz="1700">
                <a:solidFill>
                  <a:schemeClr val="dk1"/>
                </a:solidFill>
                <a:latin typeface="Economica"/>
                <a:ea typeface="Economica"/>
                <a:cs typeface="Economica"/>
                <a:sym typeface="Economica"/>
              </a:rPr>
              <a:t>Next Steps:</a:t>
            </a:r>
            <a:endParaRPr sz="1700">
              <a:solidFill>
                <a:schemeClr val="dk1"/>
              </a:solidFill>
              <a:latin typeface="Economica"/>
              <a:ea typeface="Economica"/>
              <a:cs typeface="Economica"/>
              <a:sym typeface="Economica"/>
            </a:endParaRPr>
          </a:p>
          <a:p>
            <a:pPr marL="0" lvl="0" indent="0" algn="just" rtl="0">
              <a:lnSpc>
                <a:spcPct val="115000"/>
              </a:lnSpc>
              <a:spcBef>
                <a:spcPts val="1200"/>
              </a:spcBef>
              <a:spcAft>
                <a:spcPts val="1200"/>
              </a:spcAft>
              <a:buNone/>
            </a:pPr>
            <a:r>
              <a:rPr lang="en" sz="1700">
                <a:solidFill>
                  <a:schemeClr val="dk1"/>
                </a:solidFill>
                <a:latin typeface="Economica"/>
                <a:ea typeface="Economica"/>
                <a:cs typeface="Economica"/>
                <a:sym typeface="Economica"/>
              </a:rPr>
              <a:t>Informed Decision-Making: Outlined the pathway for future actions, stressing the importance of ongoing monitoring of passenger trends and the application of insights to make well-informed decisions in the ever-evolving aviation landscape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69" name="Google Shape;69;p14"/>
          <p:cNvSpPr txBox="1"/>
          <p:nvPr/>
        </p:nvSpPr>
        <p:spPr>
          <a:xfrm>
            <a:off x="94725" y="996600"/>
            <a:ext cx="8616600" cy="2681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800">
                <a:solidFill>
                  <a:schemeClr val="dk1"/>
                </a:solidFill>
                <a:latin typeface="Economica"/>
                <a:ea typeface="Economica"/>
                <a:cs typeface="Economica"/>
                <a:sym typeface="Economica"/>
              </a:rPr>
              <a:t>Our project is centered around a comprehensive examination of passenger traffic patterns at San Francisco International and Los Angeles Airports throughout three distinct periods: before COVID19, during the pandemic, and in the post-COVID era. </a:t>
            </a:r>
            <a:endParaRPr sz="1800">
              <a:solidFill>
                <a:schemeClr val="dk1"/>
              </a:solidFill>
              <a:latin typeface="Economica"/>
              <a:ea typeface="Economica"/>
              <a:cs typeface="Economica"/>
              <a:sym typeface="Economica"/>
            </a:endParaRPr>
          </a:p>
          <a:p>
            <a:pPr marL="0" lvl="0" indent="0" algn="l" rtl="0">
              <a:lnSpc>
                <a:spcPct val="115000"/>
              </a:lnSpc>
              <a:spcBef>
                <a:spcPts val="1200"/>
              </a:spcBef>
              <a:spcAft>
                <a:spcPts val="0"/>
              </a:spcAft>
              <a:buClr>
                <a:schemeClr val="dk1"/>
              </a:buClr>
              <a:buSzPts val="1100"/>
              <a:buFont typeface="Arial"/>
              <a:buNone/>
            </a:pPr>
            <a:r>
              <a:rPr lang="en" sz="1800">
                <a:solidFill>
                  <a:schemeClr val="dk1"/>
                </a:solidFill>
                <a:latin typeface="Economica"/>
                <a:ea typeface="Economica"/>
                <a:cs typeface="Economica"/>
                <a:sym typeface="Economica"/>
              </a:rPr>
              <a:t>The core objectives of this analysis are to assess the pandemic's influence on passenger flow, gauge the resilience of various airlines operating at SFO, and chart the airport's recovery trajectory. </a:t>
            </a:r>
            <a:endParaRPr sz="1800">
              <a:solidFill>
                <a:schemeClr val="dk1"/>
              </a:solidFill>
              <a:latin typeface="Economica"/>
              <a:ea typeface="Economica"/>
              <a:cs typeface="Economica"/>
              <a:sym typeface="Economica"/>
            </a:endParaRPr>
          </a:p>
          <a:p>
            <a:pPr marL="0" lvl="0" indent="0" algn="l" rtl="0">
              <a:lnSpc>
                <a:spcPct val="115000"/>
              </a:lnSpc>
              <a:spcBef>
                <a:spcPts val="1200"/>
              </a:spcBef>
              <a:spcAft>
                <a:spcPts val="1200"/>
              </a:spcAft>
              <a:buClr>
                <a:schemeClr val="dk1"/>
              </a:buClr>
              <a:buSzPts val="1100"/>
              <a:buFont typeface="Arial"/>
              <a:buNone/>
            </a:pPr>
            <a:r>
              <a:rPr lang="en" sz="1800">
                <a:solidFill>
                  <a:schemeClr val="dk1"/>
                </a:solidFill>
                <a:latin typeface="Economica"/>
                <a:ea typeface="Economica"/>
                <a:cs typeface="Economica"/>
                <a:sym typeface="Economica"/>
              </a:rPr>
              <a:t>We gathered data from Jan 2018 to Dec 2022, (with San Francisco data consisting 7735 records and 2172 records in our Los Angeles dataset) </a:t>
            </a:r>
            <a:endParaRPr/>
          </a:p>
        </p:txBody>
      </p:sp>
      <p:sp>
        <p:nvSpPr>
          <p:cNvPr id="70" name="Google Shape;70;p14"/>
          <p:cNvSpPr txBox="1">
            <a:spLocks noGrp="1"/>
          </p:cNvSpPr>
          <p:nvPr>
            <p:ph type="title"/>
          </p:nvPr>
        </p:nvSpPr>
        <p:spPr>
          <a:xfrm>
            <a:off x="142725" y="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Introduction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
        <p:cNvGrpSpPr/>
        <p:nvPr/>
      </p:nvGrpSpPr>
      <p:grpSpPr>
        <a:xfrm>
          <a:off x="0" y="0"/>
          <a:ext cx="0" cy="0"/>
          <a:chOff x="0" y="0"/>
          <a:chExt cx="0" cy="0"/>
        </a:xfrm>
      </p:grpSpPr>
      <p:sp>
        <p:nvSpPr>
          <p:cNvPr id="75" name="Google Shape;75;p15"/>
          <p:cNvSpPr txBox="1"/>
          <p:nvPr/>
        </p:nvSpPr>
        <p:spPr>
          <a:xfrm>
            <a:off x="142725" y="1178625"/>
            <a:ext cx="8851500" cy="24936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3000">
                <a:latin typeface="Economica"/>
                <a:ea typeface="Economica"/>
                <a:cs typeface="Economica"/>
                <a:sym typeface="Economica"/>
              </a:rPr>
              <a:t>We hypothesize that COVID-19 had an impact on monthly passenger flow at San Francisco International Airport, resulting in a 50% drop during the pandemic (Jan 2020-Dec 2021) and a subsequent recovery in terms of numbers post-pandemic (Jan 2022-Dec 2022) as that of Pre-Covid (Jan 2018-Dec 2019)</a:t>
            </a:r>
            <a:endParaRPr sz="3000">
              <a:latin typeface="Economica"/>
              <a:ea typeface="Economica"/>
              <a:cs typeface="Economica"/>
              <a:sym typeface="Economica"/>
            </a:endParaRPr>
          </a:p>
        </p:txBody>
      </p:sp>
      <p:sp>
        <p:nvSpPr>
          <p:cNvPr id="76" name="Google Shape;76;p15"/>
          <p:cNvSpPr txBox="1">
            <a:spLocks noGrp="1"/>
          </p:cNvSpPr>
          <p:nvPr>
            <p:ph type="title"/>
          </p:nvPr>
        </p:nvSpPr>
        <p:spPr>
          <a:xfrm>
            <a:off x="142725" y="1713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Hypothesis-1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0"/>
        <p:cNvGrpSpPr/>
        <p:nvPr/>
      </p:nvGrpSpPr>
      <p:grpSpPr>
        <a:xfrm>
          <a:off x="0" y="0"/>
          <a:ext cx="0" cy="0"/>
          <a:chOff x="0" y="0"/>
          <a:chExt cx="0" cy="0"/>
        </a:xfrm>
      </p:grpSpPr>
      <p:sp>
        <p:nvSpPr>
          <p:cNvPr id="81" name="Google Shape;81;p16"/>
          <p:cNvSpPr txBox="1"/>
          <p:nvPr/>
        </p:nvSpPr>
        <p:spPr>
          <a:xfrm>
            <a:off x="142725" y="682850"/>
            <a:ext cx="9001200" cy="3879000"/>
          </a:xfrm>
          <a:prstGeom prst="rect">
            <a:avLst/>
          </a:prstGeom>
          <a:noFill/>
          <a:ln>
            <a:noFill/>
          </a:ln>
        </p:spPr>
        <p:txBody>
          <a:bodyPr spcFirstLastPara="1" wrap="square" lIns="91425" tIns="91425" rIns="91425" bIns="91425" anchor="t" anchorCtr="0">
            <a:spAutoFit/>
          </a:bodyPr>
          <a:lstStyle/>
          <a:p>
            <a:pPr marL="0" marR="76200" lvl="0" indent="0" algn="just" rtl="0">
              <a:lnSpc>
                <a:spcPct val="100000"/>
              </a:lnSpc>
              <a:spcBef>
                <a:spcPts val="0"/>
              </a:spcBef>
              <a:spcAft>
                <a:spcPts val="0"/>
              </a:spcAft>
              <a:buClr>
                <a:schemeClr val="dk1"/>
              </a:buClr>
              <a:buSzPts val="1100"/>
              <a:buFont typeface="Arial"/>
              <a:buNone/>
            </a:pPr>
            <a:r>
              <a:rPr lang="en" sz="3000">
                <a:latin typeface="Economica"/>
                <a:ea typeface="Economica"/>
                <a:cs typeface="Economica"/>
                <a:sym typeface="Economica"/>
              </a:rPr>
              <a:t>We hypothesize that the heatmap of terminal utilization at San Francisco International Airport will exhibit seasonal variations, reflecting travel patterns, with certain months experiencing more than 30% passenger numbers after Covid </a:t>
            </a:r>
            <a:r>
              <a:rPr lang="en" sz="2600">
                <a:solidFill>
                  <a:schemeClr val="dk1"/>
                </a:solidFill>
                <a:latin typeface="Economica"/>
                <a:ea typeface="Economica"/>
                <a:cs typeface="Economica"/>
                <a:sym typeface="Economica"/>
              </a:rPr>
              <a:t>(</a:t>
            </a:r>
            <a:r>
              <a:rPr lang="en" sz="3000">
                <a:solidFill>
                  <a:schemeClr val="dk1"/>
                </a:solidFill>
                <a:latin typeface="Economica"/>
                <a:ea typeface="Economica"/>
                <a:cs typeface="Economica"/>
                <a:sym typeface="Economica"/>
              </a:rPr>
              <a:t>Jan 2022-Dec 2022</a:t>
            </a:r>
            <a:r>
              <a:rPr lang="en" sz="2600">
                <a:solidFill>
                  <a:schemeClr val="dk1"/>
                </a:solidFill>
                <a:latin typeface="Economica"/>
                <a:ea typeface="Economica"/>
                <a:cs typeface="Economica"/>
                <a:sym typeface="Economica"/>
              </a:rPr>
              <a:t>)</a:t>
            </a:r>
            <a:r>
              <a:rPr lang="en" sz="3000">
                <a:latin typeface="Economica"/>
                <a:ea typeface="Economica"/>
                <a:cs typeface="Economica"/>
                <a:sym typeface="Economica"/>
              </a:rPr>
              <a:t> as compared to Pre-Covid </a:t>
            </a:r>
            <a:r>
              <a:rPr lang="en" sz="3000">
                <a:solidFill>
                  <a:schemeClr val="dk1"/>
                </a:solidFill>
                <a:latin typeface="Economica"/>
                <a:ea typeface="Economica"/>
                <a:cs typeface="Economica"/>
                <a:sym typeface="Economica"/>
              </a:rPr>
              <a:t>(Jan 2018-Dec 2019).</a:t>
            </a:r>
            <a:r>
              <a:rPr lang="en" sz="3000">
                <a:latin typeface="Economica"/>
                <a:ea typeface="Economica"/>
                <a:cs typeface="Economica"/>
                <a:sym typeface="Economica"/>
              </a:rPr>
              <a:t> Additionally, we expect to observe a substantial reduction of 60% in passenger activity across all terminals during pandemic months compared to pre-pandemic months.</a:t>
            </a:r>
            <a:endParaRPr sz="3000">
              <a:latin typeface="Economica"/>
              <a:ea typeface="Economica"/>
              <a:cs typeface="Economica"/>
              <a:sym typeface="Economica"/>
            </a:endParaRPr>
          </a:p>
          <a:p>
            <a:pPr marL="0" lvl="0" indent="0" algn="just" rtl="0">
              <a:spcBef>
                <a:spcPts val="0"/>
              </a:spcBef>
              <a:spcAft>
                <a:spcPts val="0"/>
              </a:spcAft>
              <a:buNone/>
            </a:pPr>
            <a:endParaRPr sz="3000">
              <a:latin typeface="Economica"/>
              <a:ea typeface="Economica"/>
              <a:cs typeface="Economica"/>
              <a:sym typeface="Economica"/>
            </a:endParaRPr>
          </a:p>
        </p:txBody>
      </p:sp>
      <p:sp>
        <p:nvSpPr>
          <p:cNvPr id="82" name="Google Shape;82;p16"/>
          <p:cNvSpPr txBox="1">
            <a:spLocks noGrp="1"/>
          </p:cNvSpPr>
          <p:nvPr>
            <p:ph type="title"/>
          </p:nvPr>
        </p:nvSpPr>
        <p:spPr>
          <a:xfrm>
            <a:off x="142725" y="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Hypothesis-2</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6"/>
        <p:cNvGrpSpPr/>
        <p:nvPr/>
      </p:nvGrpSpPr>
      <p:grpSpPr>
        <a:xfrm>
          <a:off x="0" y="0"/>
          <a:ext cx="0" cy="0"/>
          <a:chOff x="0" y="0"/>
          <a:chExt cx="0" cy="0"/>
        </a:xfrm>
      </p:grpSpPr>
      <p:pic>
        <p:nvPicPr>
          <p:cNvPr id="87" name="Google Shape;87;p17"/>
          <p:cNvPicPr preferRelativeResize="0"/>
          <p:nvPr/>
        </p:nvPicPr>
        <p:blipFill>
          <a:blip r:embed="rId4">
            <a:alphaModFix/>
          </a:blip>
          <a:stretch>
            <a:fillRect/>
          </a:stretch>
        </p:blipFill>
        <p:spPr>
          <a:xfrm>
            <a:off x="988025" y="0"/>
            <a:ext cx="7167974" cy="439069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142725" y="1713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Hypothesis-3</a:t>
            </a:r>
            <a:endParaRPr/>
          </a:p>
        </p:txBody>
      </p:sp>
      <p:sp>
        <p:nvSpPr>
          <p:cNvPr id="93" name="Google Shape;93;p18"/>
          <p:cNvSpPr txBox="1"/>
          <p:nvPr/>
        </p:nvSpPr>
        <p:spPr>
          <a:xfrm>
            <a:off x="142725" y="961450"/>
            <a:ext cx="8946300" cy="3417000"/>
          </a:xfrm>
          <a:prstGeom prst="rect">
            <a:avLst/>
          </a:prstGeom>
          <a:noFill/>
          <a:ln>
            <a:noFill/>
          </a:ln>
        </p:spPr>
        <p:txBody>
          <a:bodyPr spcFirstLastPara="1" wrap="square" lIns="91425" tIns="91425" rIns="91425" bIns="91425" anchor="t" anchorCtr="0">
            <a:spAutoFit/>
          </a:bodyPr>
          <a:lstStyle/>
          <a:p>
            <a:pPr marL="0" marR="76200" lvl="0" indent="0" algn="just" rtl="0">
              <a:lnSpc>
                <a:spcPct val="100000"/>
              </a:lnSpc>
              <a:spcBef>
                <a:spcPts val="0"/>
              </a:spcBef>
              <a:spcAft>
                <a:spcPts val="0"/>
              </a:spcAft>
              <a:buClr>
                <a:schemeClr val="dk1"/>
              </a:buClr>
              <a:buSzPts val="1100"/>
              <a:buFont typeface="Arial"/>
              <a:buNone/>
            </a:pPr>
            <a:r>
              <a:rPr lang="en" sz="3000">
                <a:latin typeface="Economica"/>
                <a:ea typeface="Economica"/>
                <a:cs typeface="Economica"/>
                <a:sym typeface="Economica"/>
              </a:rPr>
              <a:t>We hypothesize that the pandemic has changed SFO travelers' top airline preferences, specifically United Airlines and Air Canada for international flights and United Airlines, Alaska Airlines, and American Airlines for domestic flights. We'd examine at how their ranks have evolved from pre-covid (Jan 2018-Dec 2019), throughout pandemic (Jan 2020-Dec 2021), and post-covid (Jan 2022-Dec 2022)</a:t>
            </a:r>
            <a:endParaRPr sz="3000">
              <a:latin typeface="Economica"/>
              <a:ea typeface="Economica"/>
              <a:cs typeface="Economica"/>
              <a:sym typeface="Economica"/>
            </a:endParaRPr>
          </a:p>
          <a:p>
            <a:pPr marL="0" lvl="0" indent="0" algn="just" rtl="0">
              <a:spcBef>
                <a:spcPts val="0"/>
              </a:spcBef>
              <a:spcAft>
                <a:spcPts val="0"/>
              </a:spcAft>
              <a:buNone/>
            </a:pPr>
            <a:endParaRPr sz="3000">
              <a:latin typeface="Economica"/>
              <a:ea typeface="Economica"/>
              <a:cs typeface="Economica"/>
              <a:sym typeface="Economic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
        <p:cNvGrpSpPr/>
        <p:nvPr/>
      </p:nvGrpSpPr>
      <p:grpSpPr>
        <a:xfrm>
          <a:off x="0" y="0"/>
          <a:ext cx="0" cy="0"/>
          <a:chOff x="0" y="0"/>
          <a:chExt cx="0" cy="0"/>
        </a:xfrm>
      </p:grpSpPr>
      <p:sp>
        <p:nvSpPr>
          <p:cNvPr id="98" name="Google Shape;98;p19"/>
          <p:cNvSpPr txBox="1"/>
          <p:nvPr/>
        </p:nvSpPr>
        <p:spPr>
          <a:xfrm>
            <a:off x="178975" y="87775"/>
            <a:ext cx="8742000" cy="3642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4200">
                <a:solidFill>
                  <a:schemeClr val="dk1"/>
                </a:solidFill>
                <a:latin typeface="Economica"/>
                <a:ea typeface="Economica"/>
                <a:cs typeface="Economica"/>
                <a:sym typeface="Economica"/>
              </a:rPr>
              <a:t>Hypothesis-4</a:t>
            </a:r>
            <a:endParaRPr sz="4200">
              <a:solidFill>
                <a:schemeClr val="dk1"/>
              </a:solidFill>
              <a:latin typeface="Economica"/>
              <a:ea typeface="Economica"/>
              <a:cs typeface="Economica"/>
              <a:sym typeface="Economica"/>
            </a:endParaRPr>
          </a:p>
          <a:p>
            <a:pPr marL="0" lvl="0" indent="0" algn="l" rtl="0">
              <a:lnSpc>
                <a:spcPct val="115000"/>
              </a:lnSpc>
              <a:spcBef>
                <a:spcPts val="100"/>
              </a:spcBef>
              <a:spcAft>
                <a:spcPts val="0"/>
              </a:spcAft>
              <a:buClr>
                <a:schemeClr val="dk1"/>
              </a:buClr>
              <a:buSzPts val="1100"/>
              <a:buFont typeface="Arial"/>
              <a:buNone/>
            </a:pPr>
            <a:r>
              <a:rPr lang="en" sz="2600">
                <a:solidFill>
                  <a:schemeClr val="dk1"/>
                </a:solidFill>
                <a:latin typeface="Economica"/>
                <a:ea typeface="Economica"/>
                <a:cs typeface="Economica"/>
                <a:sym typeface="Economica"/>
              </a:rPr>
              <a:t>We propose a hypothesis suggesting that they are similar in passenger traffic patterns between San Francisco International Airport (SFO) and Los Angeles International Airport (LAX). Specifically, we anticipate that LAX Airport experiences a higher passenger count overall, and that domestic flights outweigh international flights in frequency during both pre-covid (Jan 2018-Dec 2019), throughout covid (Jan 2020-Dec 2021), and post-covid (Jan 2022-Dec 2022)</a:t>
            </a:r>
            <a:endParaRPr sz="2600">
              <a:solidFill>
                <a:schemeClr val="dk1"/>
              </a:solidFill>
              <a:latin typeface="Economica"/>
              <a:ea typeface="Economica"/>
              <a:cs typeface="Economica"/>
              <a:sym typeface="Economic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2"/>
        <p:cNvGrpSpPr/>
        <p:nvPr/>
      </p:nvGrpSpPr>
      <p:grpSpPr>
        <a:xfrm>
          <a:off x="0" y="0"/>
          <a:ext cx="0" cy="0"/>
          <a:chOff x="0" y="0"/>
          <a:chExt cx="0" cy="0"/>
        </a:xfrm>
      </p:grpSpPr>
      <p:sp>
        <p:nvSpPr>
          <p:cNvPr id="103" name="Google Shape;103;p20"/>
          <p:cNvSpPr txBox="1"/>
          <p:nvPr/>
        </p:nvSpPr>
        <p:spPr>
          <a:xfrm>
            <a:off x="178975" y="87775"/>
            <a:ext cx="8742000" cy="585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00"/>
              </a:spcBef>
              <a:spcAft>
                <a:spcPts val="0"/>
              </a:spcAft>
              <a:buClr>
                <a:schemeClr val="dk1"/>
              </a:buClr>
              <a:buSzPts val="1100"/>
              <a:buFont typeface="Arial"/>
              <a:buNone/>
            </a:pPr>
            <a:endParaRPr sz="2600">
              <a:solidFill>
                <a:schemeClr val="dk1"/>
              </a:solidFill>
              <a:latin typeface="Economica"/>
              <a:ea typeface="Economica"/>
              <a:cs typeface="Economica"/>
              <a:sym typeface="Economica"/>
            </a:endParaRPr>
          </a:p>
        </p:txBody>
      </p:sp>
      <p:pic>
        <p:nvPicPr>
          <p:cNvPr id="104" name="Google Shape;104;p20"/>
          <p:cNvPicPr preferRelativeResize="0"/>
          <p:nvPr/>
        </p:nvPicPr>
        <p:blipFill>
          <a:blip r:embed="rId4">
            <a:alphaModFix/>
          </a:blip>
          <a:stretch>
            <a:fillRect/>
          </a:stretch>
        </p:blipFill>
        <p:spPr>
          <a:xfrm>
            <a:off x="510900" y="0"/>
            <a:ext cx="8078141" cy="5143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1"/>
          <p:cNvSpPr txBox="1"/>
          <p:nvPr/>
        </p:nvSpPr>
        <p:spPr>
          <a:xfrm>
            <a:off x="116150" y="65075"/>
            <a:ext cx="8616600" cy="831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4200">
                <a:solidFill>
                  <a:schemeClr val="dk1"/>
                </a:solidFill>
                <a:latin typeface="Economica"/>
                <a:ea typeface="Economica"/>
                <a:cs typeface="Economica"/>
                <a:sym typeface="Economica"/>
              </a:rPr>
              <a:t>Hypothesis-5 </a:t>
            </a:r>
            <a:endParaRPr sz="4200">
              <a:solidFill>
                <a:srgbClr val="ECECF1"/>
              </a:solidFill>
              <a:highlight>
                <a:srgbClr val="343541"/>
              </a:highlight>
              <a:latin typeface="Economica"/>
              <a:ea typeface="Economica"/>
              <a:cs typeface="Economica"/>
              <a:sym typeface="Economica"/>
            </a:endParaRPr>
          </a:p>
        </p:txBody>
      </p:sp>
      <p:sp>
        <p:nvSpPr>
          <p:cNvPr id="110" name="Google Shape;110;p21"/>
          <p:cNvSpPr txBox="1"/>
          <p:nvPr/>
        </p:nvSpPr>
        <p:spPr>
          <a:xfrm>
            <a:off x="116150" y="793175"/>
            <a:ext cx="9027900" cy="33093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2900">
                <a:latin typeface="Economica"/>
                <a:ea typeface="Economica"/>
                <a:cs typeface="Economica"/>
                <a:sym typeface="Economica"/>
              </a:rPr>
              <a:t>We hypothesize that during Pandemic(Jan 2020-Dec 2021), there will be a 50% decrease in SFO passengers traveling to Asia, and that post-pandemic (Jan 2022-Dec 2022), the passenger count will be similar to that of pre-pandemic (Jan 2018-Dec 2019). Furthermore, we hypothesize that there is a change in the percentages of passengers arriving and departing before, during, and after pandemic, indicating changes in passengers' travel preferences</a:t>
            </a:r>
            <a:endParaRPr sz="2900">
              <a:latin typeface="Economica"/>
              <a:ea typeface="Economica"/>
              <a:cs typeface="Economica"/>
              <a:sym typeface="Economica"/>
            </a:endParaRPr>
          </a:p>
        </p:txBody>
      </p:sp>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572</Words>
  <Application>Microsoft Macintosh PowerPoint</Application>
  <PresentationFormat>On-screen Show (16:9)</PresentationFormat>
  <Paragraphs>22</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Economica</vt:lpstr>
      <vt:lpstr>Arial</vt:lpstr>
      <vt:lpstr>Open Sans</vt:lpstr>
      <vt:lpstr>Luxe</vt:lpstr>
      <vt:lpstr>A Comprehensive Study of San Francisco Airport’s passenger flow </vt:lpstr>
      <vt:lpstr>Introduction</vt:lpstr>
      <vt:lpstr>Hypothesis-1</vt:lpstr>
      <vt:lpstr>Hypothesis-2</vt:lpstr>
      <vt:lpstr>PowerPoint Presentation</vt:lpstr>
      <vt:lpstr>Hypothesis-3</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Comprehensive Study of San Francisco Airport’s passenger flow </dc:title>
  <cp:lastModifiedBy>Sahu, Aman</cp:lastModifiedBy>
  <cp:revision>1</cp:revision>
  <dcterms:modified xsi:type="dcterms:W3CDTF">2023-12-05T08:24:26Z</dcterms:modified>
</cp:coreProperties>
</file>